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31"/>
    <p:restoredTop sz="93719"/>
  </p:normalViewPr>
  <p:slideViewPr>
    <p:cSldViewPr snapToGrid="0" snapToObjects="1">
      <p:cViewPr>
        <p:scale>
          <a:sx n="134" d="100"/>
          <a:sy n="134" d="100"/>
        </p:scale>
        <p:origin x="5088" y="2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6B79B-3E7D-7643-8960-07D00D8FB753}" type="datetimeFigureOut">
              <a:rPr lang="en-US" smtClean="0"/>
              <a:t>12/3/18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BB4EBC-1398-9F47-A512-6D63112DC5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449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BB4EBC-1398-9F47-A512-6D63112DC55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1853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56" y="6253076"/>
            <a:ext cx="1779711" cy="45540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0D6180-2A6D-5145-A5E6-308AC03E60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40348" y="6419195"/>
            <a:ext cx="1261042" cy="297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88F56C-88BC-B64C-8462-58C70E40DD3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20595" y="6393231"/>
            <a:ext cx="995990" cy="3235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06FED58-8585-6547-A519-4913D874C2D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310079" y="6045753"/>
            <a:ext cx="667944" cy="67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456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79180" y="6356350"/>
            <a:ext cx="706987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28"/>
          <a:stretch/>
        </p:blipFill>
        <p:spPr>
          <a:xfrm>
            <a:off x="182037" y="5941174"/>
            <a:ext cx="654572" cy="83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14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823" y="1825625"/>
            <a:ext cx="541097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40942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83256" y="6356350"/>
            <a:ext cx="716579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28"/>
          <a:stretch/>
        </p:blipFill>
        <p:spPr>
          <a:xfrm>
            <a:off x="182037" y="5941174"/>
            <a:ext cx="654572" cy="83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93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383256" y="6356350"/>
            <a:ext cx="716579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28"/>
          <a:stretch/>
        </p:blipFill>
        <p:spPr>
          <a:xfrm>
            <a:off x="182037" y="5941174"/>
            <a:ext cx="654572" cy="83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276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383256" y="6356350"/>
            <a:ext cx="716579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4002D-2998-C147-A390-D3A7D0A1945D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28"/>
          <a:stretch/>
        </p:blipFill>
        <p:spPr>
          <a:xfrm>
            <a:off x="182037" y="5941174"/>
            <a:ext cx="654572" cy="83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948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8823" y="313182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8824" y="1728439"/>
            <a:ext cx="10972800" cy="44485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49338" y="6356350"/>
            <a:ext cx="60997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7473" y="6356350"/>
            <a:ext cx="8541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4002D-2998-C147-A390-D3A7D0A194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072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Century Gothic" charset="0"/>
          <a:ea typeface="Century Gothic" charset="0"/>
          <a:cs typeface="Century Gothic" charset="0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Font typeface="Arial"/>
        <a:buChar char="•"/>
        <a:defRPr sz="2800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Font typeface="Arial"/>
        <a:buChar char="•"/>
        <a:defRPr sz="2400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Font typeface="Arial"/>
        <a:buChar char="•"/>
        <a:defRPr sz="2000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Font typeface="Arial"/>
        <a:buChar char="•"/>
        <a:defRPr sz="1800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Font typeface="Arial"/>
        <a:buChar char="•"/>
        <a:defRPr sz="1800" kern="1200">
          <a:solidFill>
            <a:schemeClr val="tx1"/>
          </a:solidFill>
          <a:latin typeface="Century Gothic" charset="0"/>
          <a:ea typeface="Century Gothic" charset="0"/>
          <a:cs typeface="Century Gothic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5C0039C-7457-8044-86C7-575E76532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483" y="4776243"/>
            <a:ext cx="1674323" cy="13356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6497" y="-60368"/>
            <a:ext cx="11639006" cy="1136468"/>
          </a:xfrm>
        </p:spPr>
        <p:txBody>
          <a:bodyPr>
            <a:noAutofit/>
          </a:bodyPr>
          <a:lstStyle/>
          <a:p>
            <a:r>
              <a:rPr lang="en-US" sz="1800" dirty="0"/>
              <a:t>CRISP Type 2/Collaborative Research</a:t>
            </a:r>
            <a:br>
              <a:rPr lang="en-US" sz="2400" dirty="0"/>
            </a:br>
            <a:r>
              <a:rPr lang="en-US" sz="2400" dirty="0"/>
              <a:t>Understanding the Benefits and Mitigating the Risks of </a:t>
            </a:r>
            <a:br>
              <a:rPr lang="en-US" sz="2400" dirty="0"/>
            </a:br>
            <a:r>
              <a:rPr lang="en-US" sz="2400" dirty="0"/>
              <a:t>Interdependence in Critical Infrastructure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497" y="996969"/>
            <a:ext cx="11639006" cy="367408"/>
          </a:xfrm>
        </p:spPr>
        <p:txBody>
          <a:bodyPr>
            <a:normAutofit/>
          </a:bodyPr>
          <a:lstStyle/>
          <a:p>
            <a:r>
              <a:rPr lang="en-US" sz="1200" dirty="0"/>
              <a:t>Ian Dobson (ISU), Margaret </a:t>
            </a:r>
            <a:r>
              <a:rPr lang="en-US" sz="1200" dirty="0" err="1"/>
              <a:t>Eppstein</a:t>
            </a:r>
            <a:r>
              <a:rPr lang="en-US" sz="1200" dirty="0"/>
              <a:t> (UVM), Amy </a:t>
            </a:r>
            <a:r>
              <a:rPr lang="en-US" sz="1200" dirty="0" err="1"/>
              <a:t>Glasmeir</a:t>
            </a:r>
            <a:r>
              <a:rPr lang="en-US" sz="1200" dirty="0"/>
              <a:t> (MIT), Paul Hines (PI, UVM), </a:t>
            </a:r>
            <a:r>
              <a:rPr lang="en-US" sz="1200" dirty="0" err="1"/>
              <a:t>Eytan</a:t>
            </a:r>
            <a:r>
              <a:rPr lang="en-US" sz="1200" dirty="0"/>
              <a:t> </a:t>
            </a:r>
            <a:r>
              <a:rPr lang="en-US" sz="1200" dirty="0" err="1"/>
              <a:t>Modiano</a:t>
            </a:r>
            <a:r>
              <a:rPr lang="en-US" sz="1200" dirty="0"/>
              <a:t> (MIT), Konstantin </a:t>
            </a:r>
            <a:r>
              <a:rPr lang="en-US" sz="1200" dirty="0" err="1"/>
              <a:t>Turitsyn</a:t>
            </a:r>
            <a:r>
              <a:rPr lang="en-US" sz="1200" dirty="0"/>
              <a:t> (MIT)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A94402-9558-204F-95C6-64CA387A4163}"/>
              </a:ext>
            </a:extLst>
          </p:cNvPr>
          <p:cNvSpPr txBox="1"/>
          <p:nvPr/>
        </p:nvSpPr>
        <p:spPr>
          <a:xfrm>
            <a:off x="1586915" y="3722730"/>
            <a:ext cx="1250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entury Gothic" panose="020B0502020202020204" pitchFamily="34" charset="0"/>
              </a:rPr>
              <a:t>Test Case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F1C900-17C6-8341-8482-D95895AEC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472" y="4193986"/>
            <a:ext cx="3347197" cy="19179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C4D14D-576D-444E-8190-05AC06EB3537}"/>
              </a:ext>
            </a:extLst>
          </p:cNvPr>
          <p:cNvSpPr txBox="1"/>
          <p:nvPr/>
        </p:nvSpPr>
        <p:spPr>
          <a:xfrm>
            <a:off x="1696720" y="1468116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entury Gothic" panose="020B0502020202020204" pitchFamily="34" charset="0"/>
              </a:rPr>
              <a:t>Themes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A44190-2719-934B-8297-CE0A208F45FE}"/>
              </a:ext>
            </a:extLst>
          </p:cNvPr>
          <p:cNvSpPr txBox="1"/>
          <p:nvPr/>
        </p:nvSpPr>
        <p:spPr>
          <a:xfrm>
            <a:off x="204185" y="1838678"/>
            <a:ext cx="394578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Century Gothic" panose="020B0502020202020204" pitchFamily="34" charset="0"/>
              </a:rPr>
              <a:t>Interconnections among infrastructures can be beneficial. E.g., additional communication links create new ways to optimize performance.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Century Gothic" panose="020B0502020202020204" pitchFamily="34" charset="0"/>
              </a:rPr>
              <a:t>Interconnections can also introduce new mechanisms of cascading failure. E.g., reliance on degraded communication networks can slow restoration after power grid failures.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Century Gothic" panose="020B0502020202020204" pitchFamily="34" charset="0"/>
              </a:rPr>
              <a:t>What are the conditions under which the benefits of interdependence outweigh risks?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Century Gothic" panose="020B0502020202020204" pitchFamily="34" charset="0"/>
              </a:rPr>
              <a:t>What resources enhance resilience? </a:t>
            </a:r>
            <a:br>
              <a:rPr lang="en-US" sz="1000" dirty="0">
                <a:latin typeface="Century Gothic" panose="020B0502020202020204" pitchFamily="34" charset="0"/>
              </a:rPr>
            </a:br>
            <a:r>
              <a:rPr lang="en-US" sz="1000" dirty="0">
                <a:latin typeface="Century Gothic" panose="020B0502020202020204" pitchFamily="34" charset="0"/>
              </a:rPr>
              <a:t>Which ones detract from it?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EBFFBF-3DC4-F548-8EE0-3B6961A7AFDE}"/>
              </a:ext>
            </a:extLst>
          </p:cNvPr>
          <p:cNvSpPr txBox="1"/>
          <p:nvPr/>
        </p:nvSpPr>
        <p:spPr>
          <a:xfrm>
            <a:off x="5006901" y="1469269"/>
            <a:ext cx="2943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entury Gothic" panose="020B0502020202020204" pitchFamily="34" charset="0"/>
              </a:rPr>
              <a:t>Computational methods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F367D6A-1AD0-324E-9F5E-81BCC9BD644D}"/>
              </a:ext>
            </a:extLst>
          </p:cNvPr>
          <p:cNvCxnSpPr/>
          <p:nvPr/>
        </p:nvCxnSpPr>
        <p:spPr>
          <a:xfrm>
            <a:off x="0" y="131039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9E196C57-B156-2442-80F7-A2D2701D62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5818" y="1793922"/>
            <a:ext cx="3665599" cy="173612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1532F45-B378-EB48-82C5-C51FEDE13281}"/>
              </a:ext>
            </a:extLst>
          </p:cNvPr>
          <p:cNvSpPr/>
          <p:nvPr/>
        </p:nvSpPr>
        <p:spPr>
          <a:xfrm>
            <a:off x="4662135" y="3530050"/>
            <a:ext cx="36492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Century Gothic" panose="020B0502020202020204" pitchFamily="34" charset="0"/>
              </a:rPr>
              <a:t>Influence graphs reveal patterns of cascading that can be used to mitigate risks.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42956BF-CEF7-3041-BA1B-B190E2BD0DE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6680"/>
          <a:stretch/>
        </p:blipFill>
        <p:spPr>
          <a:xfrm>
            <a:off x="4574597" y="3980972"/>
            <a:ext cx="2176842" cy="78885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D3AE111-8DAB-6D44-8A9A-C7AE29ED0BE9}"/>
              </a:ext>
            </a:extLst>
          </p:cNvPr>
          <p:cNvSpPr/>
          <p:nvPr/>
        </p:nvSpPr>
        <p:spPr>
          <a:xfrm>
            <a:off x="4231150" y="4782371"/>
            <a:ext cx="93273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00" dirty="0">
                <a:latin typeface="Century Gothic" panose="020B0502020202020204" pitchFamily="34" charset="0"/>
              </a:rPr>
              <a:t>The random chemistry algorithm can quickly measure risk and find critical elements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6EB0A3A-3E33-4F4D-86BF-F6AAAF8467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44604" y="4955398"/>
            <a:ext cx="1416235" cy="83085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97B0C19-886D-B640-8B6F-4914659AEEDF}"/>
              </a:ext>
            </a:extLst>
          </p:cNvPr>
          <p:cNvSpPr/>
          <p:nvPr/>
        </p:nvSpPr>
        <p:spPr>
          <a:xfrm>
            <a:off x="6907519" y="4422300"/>
            <a:ext cx="149040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latin typeface="Century Gothic" panose="020B0502020202020204" pitchFamily="34" charset="0"/>
              </a:rPr>
              <a:t>Probabilistic Shared Risk Link Groups help identify correlated link failures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04AA34-C300-244C-BBFE-1C9D5DF16E1D}"/>
              </a:ext>
            </a:extLst>
          </p:cNvPr>
          <p:cNvSpPr txBox="1"/>
          <p:nvPr/>
        </p:nvSpPr>
        <p:spPr>
          <a:xfrm>
            <a:off x="8529296" y="2585133"/>
            <a:ext cx="3315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entury Gothic" panose="020B0502020202020204" pitchFamily="34" charset="0"/>
              </a:rPr>
              <a:t>Interdependence modeling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5BAB62F-24B5-B442-87D6-F989936C4275}"/>
              </a:ext>
            </a:extLst>
          </p:cNvPr>
          <p:cNvSpPr txBox="1"/>
          <p:nvPr/>
        </p:nvSpPr>
        <p:spPr>
          <a:xfrm>
            <a:off x="8554002" y="2979049"/>
            <a:ext cx="33189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Century Gothic" panose="020B0502020202020204" pitchFamily="34" charset="0"/>
              </a:rPr>
              <a:t>Coupling power system, natural gas and communication system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000" dirty="0">
              <a:latin typeface="Century Gothic" panose="020B0502020202020204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E763B85-3872-414E-A676-4C86F7AC28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54002" y="3426695"/>
            <a:ext cx="3456950" cy="155256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63C7071-1A89-884E-A609-09210173EFA2}"/>
              </a:ext>
            </a:extLst>
          </p:cNvPr>
          <p:cNvSpPr txBox="1"/>
          <p:nvPr/>
        </p:nvSpPr>
        <p:spPr>
          <a:xfrm>
            <a:off x="8622978" y="4979263"/>
            <a:ext cx="3318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Century Gothic" panose="020B0502020202020204" pitchFamily="34" charset="0"/>
              </a:rPr>
              <a:t>Combining cascading failure and restoration modeling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ECEF460-BB6D-3348-B15D-8CBD2988B6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55337" y="5379373"/>
            <a:ext cx="2144877" cy="98453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EECDFDEC-54FD-114A-9344-4B506442D9FD}"/>
              </a:ext>
            </a:extLst>
          </p:cNvPr>
          <p:cNvSpPr txBox="1"/>
          <p:nvPr/>
        </p:nvSpPr>
        <p:spPr>
          <a:xfrm>
            <a:off x="8554002" y="1439750"/>
            <a:ext cx="2975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entury Gothic" panose="020B0502020202020204" pitchFamily="34" charset="0"/>
              </a:rPr>
              <a:t>Organizational dynamics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2C28B39-472E-384E-8F98-28AC42BBAA7F}"/>
              </a:ext>
            </a:extLst>
          </p:cNvPr>
          <p:cNvSpPr/>
          <p:nvPr/>
        </p:nvSpPr>
        <p:spPr>
          <a:xfrm>
            <a:off x="8554002" y="1809082"/>
            <a:ext cx="33189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>
                <a:latin typeface="Century Gothic" panose="020B0502020202020204" pitchFamily="34" charset="0"/>
              </a:rPr>
              <a:t>Describing how intersectoral perceptions of risk affect organizational dynamics that encourage or inhibit the cooperation and coordination to increase resilience.</a:t>
            </a:r>
          </a:p>
        </p:txBody>
      </p:sp>
    </p:spTree>
    <p:extLst>
      <p:ext uri="{BB962C8B-B14F-4D97-AF65-F5344CB8AC3E}">
        <p14:creationId xmlns:p14="http://schemas.microsoft.com/office/powerpoint/2010/main" val="313125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VM">
      <a:dk1>
        <a:srgbClr val="000000"/>
      </a:dk1>
      <a:lt1>
        <a:srgbClr val="FFFFFF"/>
      </a:lt1>
      <a:dk2>
        <a:srgbClr val="00765E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2831</TotalTime>
  <Words>187</Words>
  <Application>Microsoft Macintosh PowerPoint</Application>
  <PresentationFormat>Widescreen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Century Gothic</vt:lpstr>
      <vt:lpstr>Office Theme</vt:lpstr>
      <vt:lpstr>CRISP Type 2/Collaborative Research Understanding the Benefits and Mitigating the Risks of  Interdependence in Critical Infrastructure Systems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D. H. Hines</dc:creator>
  <cp:lastModifiedBy>Paul D. H. Hines</cp:lastModifiedBy>
  <cp:revision>42</cp:revision>
  <dcterms:created xsi:type="dcterms:W3CDTF">2016-10-20T23:05:55Z</dcterms:created>
  <dcterms:modified xsi:type="dcterms:W3CDTF">2018-12-04T15:58:13Z</dcterms:modified>
</cp:coreProperties>
</file>

<file path=docProps/thumbnail.jpeg>
</file>